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8" r:id="rId4"/>
    <p:sldId id="271" r:id="rId5"/>
    <p:sldId id="278" r:id="rId6"/>
    <p:sldId id="276" r:id="rId7"/>
    <p:sldId id="280" r:id="rId8"/>
    <p:sldId id="282" r:id="rId9"/>
    <p:sldId id="261" r:id="rId10"/>
    <p:sldId id="284" r:id="rId11"/>
    <p:sldId id="285" r:id="rId12"/>
    <p:sldId id="273" r:id="rId13"/>
    <p:sldId id="274" r:id="rId14"/>
    <p:sldId id="275" r:id="rId15"/>
    <p:sldId id="270" r:id="rId16"/>
    <p:sldId id="288" r:id="rId17"/>
    <p:sldId id="286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科学计算通识实验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bg1"/>
                </a:solidFill>
              </a:rPr>
              <a:t>冯成亮、王怡博</a:t>
            </a:r>
            <a:endParaRPr lang="en-US" altLang="zh-CN" sz="1900" dirty="0">
              <a:ln w="3175" cmpd="sng">
                <a:noFill/>
              </a:ln>
              <a:solidFill>
                <a:schemeClr val="bg1"/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bg1"/>
                </a:solidFill>
              </a:rPr>
              <a:t>charlon_feng@buaa.edu.cn</a:t>
            </a:r>
          </a:p>
          <a:p>
            <a:r>
              <a:rPr lang="en-US" altLang="zh-CN" sz="1900">
                <a:ln w="3175" cmpd="sng">
                  <a:noFill/>
                </a:ln>
                <a:solidFill>
                  <a:schemeClr val="bg1"/>
                </a:solidFill>
              </a:rPr>
              <a:t>2023.7.4</a:t>
            </a:r>
            <a:endParaRPr lang="zh-CN" altLang="en-US" sz="1900" dirty="0">
              <a:ln w="3175" cmpd="sng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917700"/>
            <a:ext cx="7277100" cy="18288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简单迭代法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2" y="4129087"/>
            <a:ext cx="2124075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62" y="4176712"/>
            <a:ext cx="1933575" cy="56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9" y="4129087"/>
            <a:ext cx="180975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9910"/>
          <a:stretch/>
        </p:blipFill>
        <p:spPr>
          <a:xfrm>
            <a:off x="4346574" y="5238749"/>
            <a:ext cx="1962150" cy="6349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305" y="5245098"/>
            <a:ext cx="1990725" cy="6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98920" y="5556248"/>
                <a:ext cx="1981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20" y="5556248"/>
                <a:ext cx="19813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1228" y="4571678"/>
                <a:ext cx="1553054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8" y="4571678"/>
                <a:ext cx="1553054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09376" y="4119824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51228" y="5020579"/>
                <a:ext cx="2086790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8" y="5020579"/>
                <a:ext cx="2086790" cy="391582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0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简单迭代法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 分别用简单迭代法求方程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		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[1,2]</m:t>
                    </m:r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区间内的根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收敛条件：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              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714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2380" t="10563" b="-1"/>
          <a:stretch/>
        </p:blipFill>
        <p:spPr>
          <a:xfrm>
            <a:off x="8364679" y="1620563"/>
            <a:ext cx="2212975" cy="60483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612" y="3111500"/>
            <a:ext cx="3643653" cy="2178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05" y="3111500"/>
            <a:ext cx="4402219" cy="2740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475" y="5934350"/>
            <a:ext cx="1761790" cy="6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简单迭代法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Aitken</a:t>
            </a:r>
            <a:r>
              <a:rPr lang="zh-CN" altLang="en-US" dirty="0">
                <a:solidFill>
                  <a:schemeClr val="bg1"/>
                </a:solidFill>
              </a:rPr>
              <a:t>加速迭代法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45" y="1629294"/>
            <a:ext cx="2187751" cy="6918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363"/>
          <a:stretch/>
        </p:blipFill>
        <p:spPr>
          <a:xfrm>
            <a:off x="8941600" y="1629294"/>
            <a:ext cx="2053713" cy="691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495" y="2946353"/>
            <a:ext cx="3022867" cy="4449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51" y="2523968"/>
            <a:ext cx="2131334" cy="1341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251" y="4009215"/>
            <a:ext cx="3405202" cy="152282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887251" y="5724524"/>
            <a:ext cx="4642637" cy="336909"/>
            <a:chOff x="5887251" y="5724524"/>
            <a:chExt cx="4642637" cy="33690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/>
            <a:srcRect t="20729" b="-2"/>
            <a:stretch/>
          </p:blipFill>
          <p:spPr>
            <a:xfrm>
              <a:off x="5887251" y="5726113"/>
              <a:ext cx="3695700" cy="3353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/>
            <a:srcRect t="2333" b="7212"/>
            <a:stretch/>
          </p:blipFill>
          <p:spPr>
            <a:xfrm>
              <a:off x="9582951" y="5724524"/>
              <a:ext cx="946937" cy="336909"/>
            </a:xfrm>
            <a:prstGeom prst="rect">
              <a:avLst/>
            </a:prstGeom>
          </p:spPr>
        </p:pic>
      </p:grpSp>
      <p:sp>
        <p:nvSpPr>
          <p:cNvPr id="13" name="右箭头 12"/>
          <p:cNvSpPr/>
          <p:nvPr/>
        </p:nvSpPr>
        <p:spPr>
          <a:xfrm>
            <a:off x="8395398" y="1899138"/>
            <a:ext cx="346668" cy="11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9886248" y="2416629"/>
            <a:ext cx="169968" cy="335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左箭头 14"/>
          <p:cNvSpPr/>
          <p:nvPr/>
        </p:nvSpPr>
        <p:spPr>
          <a:xfrm>
            <a:off x="8103996" y="3109965"/>
            <a:ext cx="291402" cy="1004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94311" y="5377172"/>
                <a:ext cx="1981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311" y="5377172"/>
                <a:ext cx="1981375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261327" y="4848902"/>
                <a:ext cx="2086790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27" y="4848902"/>
                <a:ext cx="2086790" cy="391582"/>
              </a:xfrm>
              <a:prstGeom prst="rect">
                <a:avLst/>
              </a:prstGeom>
              <a:blipFill>
                <a:blip r:embed="rId1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419475" y="4397048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09019" y="5905803"/>
                <a:ext cx="23910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019" y="5905803"/>
                <a:ext cx="2391039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39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简单迭代法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Aitken</a:t>
            </a:r>
            <a:r>
              <a:rPr lang="zh-CN" altLang="en-US" dirty="0">
                <a:solidFill>
                  <a:schemeClr val="bg1"/>
                </a:solidFill>
              </a:rPr>
              <a:t>加速迭代法</a:t>
            </a:r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 分别用简单迭代法与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Aitken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加速迭代法求方程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=1.6+0.99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附近的根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1.585471802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53" y="3109651"/>
            <a:ext cx="5436913" cy="23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简单迭代法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Aitken</a:t>
            </a:r>
            <a:r>
              <a:rPr lang="zh-CN" altLang="en-US" dirty="0">
                <a:solidFill>
                  <a:schemeClr val="bg1"/>
                </a:solidFill>
              </a:rPr>
              <a:t>加速迭代法</a:t>
            </a:r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6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 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Aitken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加速迭代法求方程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附近的根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1.32471795724475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5" y="3100375"/>
            <a:ext cx="3723098" cy="560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95" y="4058614"/>
            <a:ext cx="2297816" cy="1313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190" y="3926886"/>
            <a:ext cx="4041447" cy="21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第四节  牛顿类迭代类方法及其稳定性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牛顿迭代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556395"/>
            <a:ext cx="5181600" cy="291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220" y="2378075"/>
            <a:ext cx="2116067" cy="799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622" y="4217203"/>
            <a:ext cx="2093666" cy="1118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220" y="3280537"/>
            <a:ext cx="2116067" cy="875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73747" y="4966342"/>
                <a:ext cx="1981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47" y="4966342"/>
                <a:ext cx="1981375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26055" y="4423339"/>
                <a:ext cx="1553054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5" y="4423339"/>
                <a:ext cx="1553054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184203" y="3971485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73747" y="5496285"/>
                <a:ext cx="160486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47" y="5496285"/>
                <a:ext cx="1604863" cy="391582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41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第四节  牛顿类迭代类方法及其稳定性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牛顿迭代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6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用牛顿迭代法求方程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.51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0.49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40700"/>
          <a:stretch/>
        </p:blipFill>
        <p:spPr>
          <a:xfrm>
            <a:off x="2660179" y="3483149"/>
            <a:ext cx="2291233" cy="26636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45" y="3651250"/>
            <a:ext cx="2311981" cy="2495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330" y="3651250"/>
            <a:ext cx="2149632" cy="2495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116" y="4364039"/>
            <a:ext cx="1979872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1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第四节  牛顿类迭代类方法及其稳定性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牛顿迭代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割线法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01" y="1773382"/>
            <a:ext cx="3949421" cy="2902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228709" y="2700920"/>
                <a:ext cx="355424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709" y="2700920"/>
                <a:ext cx="3554243" cy="523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19197" y="5031656"/>
                <a:ext cx="1981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197" y="5031656"/>
                <a:ext cx="1981375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71505" y="4488653"/>
                <a:ext cx="1553054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5" y="4488653"/>
                <a:ext cx="1553054" cy="391582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029653" y="4036799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499667" y="5703713"/>
                <a:ext cx="3608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667" y="5703713"/>
                <a:ext cx="360887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75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第五节  非线性方程求解迭代法的局限性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773382"/>
                <a:ext cx="8534400" cy="423456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求函数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4.0∗</m:t>
                    </m:r>
                    <m:func>
                      <m:funcPr>
                        <m:ctrlP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zh-CN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 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(-3,4)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的最小值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区间内最小值必为边界点或极值点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    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求其导函数在区间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(-3,4)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的根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获取下面方程的根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773382"/>
                <a:ext cx="8534400" cy="4234565"/>
              </a:xfr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DF702EF-535F-42AB-A775-49F42CF8C36E}"/>
                  </a:ext>
                </a:extLst>
              </p:cNvPr>
              <p:cNvSpPr/>
              <p:nvPr/>
            </p:nvSpPr>
            <p:spPr>
              <a:xfrm>
                <a:off x="1475724" y="3970538"/>
                <a:ext cx="3686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+4.0∗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DF702EF-535F-42AB-A775-49F42CF8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24" y="3970538"/>
                <a:ext cx="3686457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FCF2A6-8DAB-4621-BDEF-658410ACD4AD}"/>
                  </a:ext>
                </a:extLst>
              </p:cNvPr>
              <p:cNvSpPr/>
              <p:nvPr/>
            </p:nvSpPr>
            <p:spPr>
              <a:xfrm>
                <a:off x="5730285" y="3970538"/>
                <a:ext cx="1341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3, 4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FCF2A6-8DAB-4621-BDEF-658410ACD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85" y="3970538"/>
                <a:ext cx="13412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B1356E7-4784-45B8-9D41-263CC2B945CB}"/>
              </a:ext>
            </a:extLst>
          </p:cNvPr>
          <p:cNvSpPr/>
          <p:nvPr/>
        </p:nvSpPr>
        <p:spPr>
          <a:xfrm>
            <a:off x="2143020" y="4473824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x0 = -3 ,</a:t>
            </a:r>
            <a:r>
              <a:rPr lang="zh-CN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x0 = 4</a:t>
            </a:r>
            <a:r>
              <a:rPr lang="zh-CN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，或 </a:t>
            </a:r>
            <a:r>
              <a:rPr lang="en-US" altLang="zh-CN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(x0,x1) = (-3,4)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B2AD48-922E-428D-894A-BBE6A328A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937" y="3970539"/>
            <a:ext cx="3101024" cy="2421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E06CF8-DA34-4B44-932D-95EF1C150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937" y="1441633"/>
            <a:ext cx="3101024" cy="2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    第四章  非线性方程求解</a:t>
            </a:r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非线性方程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多项式方程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一元二次方程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一元三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四次方程       卡尔丹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塔塔利亚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欧拉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费拉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一元五次以上方程      阿贝尔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超越方程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指数型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三角函数型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隐式方程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区间逼近类方法及其收敛性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二分法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8" y="1629295"/>
            <a:ext cx="3441998" cy="2476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74" y="2241761"/>
            <a:ext cx="2612257" cy="3910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68" y="4582879"/>
            <a:ext cx="4078598" cy="1713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2C441D3-5216-42E5-AC67-4900E10EF0DD}"/>
                  </a:ext>
                </a:extLst>
              </p:cNvPr>
              <p:cNvSpPr/>
              <p:nvPr/>
            </p:nvSpPr>
            <p:spPr>
              <a:xfrm>
                <a:off x="748961" y="5045782"/>
                <a:ext cx="1765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2C441D3-5216-42E5-AC67-4900E10EF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1" y="5045782"/>
                <a:ext cx="1765355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F76E92F-D988-42D8-A701-9AC863D4C83C}"/>
                  </a:ext>
                </a:extLst>
              </p:cNvPr>
              <p:cNvSpPr/>
              <p:nvPr/>
            </p:nvSpPr>
            <p:spPr>
              <a:xfrm>
                <a:off x="751228" y="4571678"/>
                <a:ext cx="1553054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F76E92F-D988-42D8-A701-9AC863D4C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8" y="4571678"/>
                <a:ext cx="1553054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359D01E-C79A-4E9D-A165-68A9C9ECF60E}"/>
              </a:ext>
            </a:extLst>
          </p:cNvPr>
          <p:cNvSpPr txBox="1"/>
          <p:nvPr/>
        </p:nvSpPr>
        <p:spPr>
          <a:xfrm>
            <a:off x="909376" y="4119824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BA483C-6FD1-4E5D-B2BB-B839E1055625}"/>
                  </a:ext>
                </a:extLst>
              </p:cNvPr>
              <p:cNvSpPr/>
              <p:nvPr/>
            </p:nvSpPr>
            <p:spPr>
              <a:xfrm>
                <a:off x="777756" y="5530477"/>
                <a:ext cx="857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BA483C-6FD1-4E5D-B2BB-B839E1055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56" y="5530477"/>
                <a:ext cx="8574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0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区间逼近类方法及其收敛性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二分法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用二分法求方程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11415714087193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37" y="3162301"/>
            <a:ext cx="7460929" cy="3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9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区间逼近类方法及其收敛性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二分法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试值法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正割法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算法流程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47" y="2438399"/>
            <a:ext cx="3196653" cy="23490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18" y="2438399"/>
            <a:ext cx="3445632" cy="2349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24947" y="4982175"/>
                <a:ext cx="1330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947" y="4982175"/>
                <a:ext cx="1330685" cy="276999"/>
              </a:xfrm>
              <a:prstGeom prst="rect">
                <a:avLst/>
              </a:prstGeom>
              <a:blipFill>
                <a:blip r:embed="rId4"/>
                <a:stretch>
                  <a:fillRect l="-1826" r="-5936" b="-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599742" y="4939728"/>
                <a:ext cx="377250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𝑘𝑏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742" y="4939728"/>
                <a:ext cx="3772508" cy="523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538139" y="5729768"/>
                <a:ext cx="260045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39" y="5729768"/>
                <a:ext cx="2600455" cy="318164"/>
              </a:xfrm>
              <a:prstGeom prst="rect">
                <a:avLst/>
              </a:prstGeom>
              <a:blipFill>
                <a:blip r:embed="rId6"/>
                <a:stretch>
                  <a:fillRect l="-4215" t="-25000" r="-4450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418741" y="5716523"/>
                <a:ext cx="3829510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step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41" y="5716523"/>
                <a:ext cx="3829510" cy="301686"/>
              </a:xfrm>
              <a:prstGeom prst="rect">
                <a:avLst/>
              </a:prstGeom>
              <a:blipFill>
                <a:blip r:embed="rId7"/>
                <a:stretch>
                  <a:fillRect l="-318" t="-2041" r="-1752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496340" y="6120290"/>
                <a:ext cx="260045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40" y="6120290"/>
                <a:ext cx="2600455" cy="318164"/>
              </a:xfrm>
              <a:prstGeom prst="rect">
                <a:avLst/>
              </a:prstGeom>
              <a:blipFill>
                <a:blip r:embed="rId8"/>
                <a:stretch>
                  <a:fillRect l="-4225" t="-25000" r="-4460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376942" y="6107045"/>
                <a:ext cx="3825086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step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42" y="6107045"/>
                <a:ext cx="3825086" cy="301686"/>
              </a:xfrm>
              <a:prstGeom prst="rect">
                <a:avLst/>
              </a:prstGeom>
              <a:blipFill>
                <a:blip r:embed="rId9"/>
                <a:stretch>
                  <a:fillRect l="-318" t="-2041" r="-1752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1201" y="5716523"/>
                <a:ext cx="1965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01" y="5716523"/>
                <a:ext cx="1965987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51228" y="4571678"/>
                <a:ext cx="1808380" cy="411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𝑠𝑡𝑒𝑝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8" y="4571678"/>
                <a:ext cx="1808380" cy="411331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01201" y="5115491"/>
                <a:ext cx="3637598" cy="411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𝑠𝑡𝑒𝑝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𝑠𝑡𝑒𝑝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01" y="5115491"/>
                <a:ext cx="3637598" cy="411331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909376" y="4119824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收敛判定：</a:t>
            </a:r>
          </a:p>
        </p:txBody>
      </p:sp>
    </p:spTree>
    <p:extLst>
      <p:ext uri="{BB962C8B-B14F-4D97-AF65-F5344CB8AC3E}">
        <p14:creationId xmlns:p14="http://schemas.microsoft.com/office/powerpoint/2010/main" val="214879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区间逼近类方法及其收敛性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二分法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试值法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2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用试值法求方程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=1.11415714087193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057"/>
          <a:stretch/>
        </p:blipFill>
        <p:spPr>
          <a:xfrm>
            <a:off x="4322762" y="3352800"/>
            <a:ext cx="6777038" cy="12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区间逼近类方法及其收敛性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二分法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试值法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实验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3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用试值法求方程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.51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0.49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区间的根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）</a:t>
                </a: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59" y="3119769"/>
            <a:ext cx="5705213" cy="28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4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第三节  不动点迭代与加速迭代法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917700"/>
            <a:ext cx="7277100" cy="18288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>
                <a:solidFill>
                  <a:schemeClr val="bg1"/>
                </a:solidFill>
              </a:rPr>
              <a:t>非线性函数的不动点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68425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</TotalTime>
  <Words>695</Words>
  <Application>Microsoft Office PowerPoint</Application>
  <PresentationFormat>宽屏</PresentationFormat>
  <Paragraphs>196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幼圆</vt:lpstr>
      <vt:lpstr>Cambria Math</vt:lpstr>
      <vt:lpstr>Century Gothic</vt:lpstr>
      <vt:lpstr>Times New Roman</vt:lpstr>
      <vt:lpstr>Wingdings 3</vt:lpstr>
      <vt:lpstr>切片</vt:lpstr>
      <vt:lpstr>科学计算通识实验</vt:lpstr>
      <vt:lpstr>    第四章  非线性方程求解</vt:lpstr>
      <vt:lpstr>第一节  非线性方程</vt:lpstr>
      <vt:lpstr>第二节  区间逼近类方法及其收敛性</vt:lpstr>
      <vt:lpstr>第二节  区间逼近类方法及其收敛性</vt:lpstr>
      <vt:lpstr>第二节  区间逼近类方法及其收敛性</vt:lpstr>
      <vt:lpstr>第二节  区间逼近类方法及其收敛性</vt:lpstr>
      <vt:lpstr>第二节  区间逼近类方法及其收敛性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第四节  牛顿类迭代类方法及其稳定性</vt:lpstr>
      <vt:lpstr>第四节  牛顿类迭代类方法及其稳定性</vt:lpstr>
      <vt:lpstr>第四节  牛顿类迭代类方法及其稳定性</vt:lpstr>
      <vt:lpstr>第五节  非线性方程求解迭代法的局限性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FengCL</cp:lastModifiedBy>
  <cp:revision>201</cp:revision>
  <dcterms:created xsi:type="dcterms:W3CDTF">2021-07-09T17:14:09Z</dcterms:created>
  <dcterms:modified xsi:type="dcterms:W3CDTF">2024-07-04T01:55:09Z</dcterms:modified>
</cp:coreProperties>
</file>